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avif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36"/>
  </p:notesMasterIdLst>
  <p:handoutMasterIdLst>
    <p:handoutMasterId r:id="rId37"/>
  </p:handoutMasterIdLst>
  <p:sldIdLst>
    <p:sldId id="256" r:id="rId5"/>
    <p:sldId id="292" r:id="rId6"/>
    <p:sldId id="293" r:id="rId7"/>
    <p:sldId id="312" r:id="rId8"/>
    <p:sldId id="334" r:id="rId9"/>
    <p:sldId id="335" r:id="rId10"/>
    <p:sldId id="336" r:id="rId11"/>
    <p:sldId id="337" r:id="rId12"/>
    <p:sldId id="318" r:id="rId13"/>
    <p:sldId id="317" r:id="rId14"/>
    <p:sldId id="264" r:id="rId15"/>
    <p:sldId id="306" r:id="rId16"/>
    <p:sldId id="307" r:id="rId17"/>
    <p:sldId id="296" r:id="rId18"/>
    <p:sldId id="320" r:id="rId19"/>
    <p:sldId id="319" r:id="rId20"/>
    <p:sldId id="321" r:id="rId21"/>
    <p:sldId id="322" r:id="rId22"/>
    <p:sldId id="324" r:id="rId23"/>
    <p:sldId id="323" r:id="rId24"/>
    <p:sldId id="325" r:id="rId25"/>
    <p:sldId id="295" r:id="rId26"/>
    <p:sldId id="326" r:id="rId27"/>
    <p:sldId id="297" r:id="rId28"/>
    <p:sldId id="330" r:id="rId29"/>
    <p:sldId id="331" r:id="rId30"/>
    <p:sldId id="332" r:id="rId31"/>
    <p:sldId id="328" r:id="rId32"/>
    <p:sldId id="333" r:id="rId33"/>
    <p:sldId id="308" r:id="rId34"/>
    <p:sldId id="31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howGuides="1">
      <p:cViewPr>
        <p:scale>
          <a:sx n="50" d="100"/>
          <a:sy n="50" d="100"/>
        </p:scale>
        <p:origin x="1934" y="734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5/29/2024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23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93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508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48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016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262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04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7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74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89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91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656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394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070901"/>
            <a:ext cx="11265407" cy="14996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3103684"/>
            <a:ext cx="11274551" cy="3287971"/>
          </a:xfrm>
          <a:solidFill>
            <a:schemeClr val="accent2"/>
          </a:solidFill>
        </p:spPr>
        <p:txBody>
          <a:bodyPr anchor="t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8195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C87D77D-2EA4-028B-1ACF-E1120CE8F0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7201" y="2862470"/>
            <a:ext cx="3657600" cy="3510898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A45C0-9EBE-13AF-9B5D-9D5F4BF223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815" y="640080"/>
            <a:ext cx="7491984" cy="5751576"/>
          </a:xfrm>
          <a:custGeom>
            <a:avLst/>
            <a:gdLst>
              <a:gd name="connsiteX0" fmla="*/ 3800341 w 7491984"/>
              <a:gd name="connsiteY0" fmla="*/ 0 h 5751576"/>
              <a:gd name="connsiteX1" fmla="*/ 7491984 w 7491984"/>
              <a:gd name="connsiteY1" fmla="*/ 0 h 5751576"/>
              <a:gd name="connsiteX2" fmla="*/ 7491984 w 7491984"/>
              <a:gd name="connsiteY2" fmla="*/ 5751576 h 5751576"/>
              <a:gd name="connsiteX3" fmla="*/ 3800341 w 7491984"/>
              <a:gd name="connsiteY3" fmla="*/ 5751576 h 5751576"/>
              <a:gd name="connsiteX4" fmla="*/ 0 w 7491984"/>
              <a:gd name="connsiteY4" fmla="*/ 0 h 5751576"/>
              <a:gd name="connsiteX5" fmla="*/ 3696432 w 7491984"/>
              <a:gd name="connsiteY5" fmla="*/ 0 h 5751576"/>
              <a:gd name="connsiteX6" fmla="*/ 3696432 w 7491984"/>
              <a:gd name="connsiteY6" fmla="*/ 5751576 h 5751576"/>
              <a:gd name="connsiteX7" fmla="*/ 0 w 7491984"/>
              <a:gd name="connsiteY7" fmla="*/ 5751576 h 575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984" h="5751576">
                <a:moveTo>
                  <a:pt x="3800341" y="0"/>
                </a:moveTo>
                <a:lnTo>
                  <a:pt x="7491984" y="0"/>
                </a:lnTo>
                <a:lnTo>
                  <a:pt x="7491984" y="5751576"/>
                </a:lnTo>
                <a:lnTo>
                  <a:pt x="3800341" y="5751576"/>
                </a:lnTo>
                <a:close/>
                <a:moveTo>
                  <a:pt x="0" y="0"/>
                </a:moveTo>
                <a:lnTo>
                  <a:pt x="3696432" y="0"/>
                </a:lnTo>
                <a:lnTo>
                  <a:pt x="3696432" y="5751576"/>
                </a:lnTo>
                <a:lnTo>
                  <a:pt x="0" y="5751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DDC5FA-EEDB-898F-533E-4094ADA89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9B0359-4B55-D899-E584-A8E6B2ED91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916D02-76FE-EAED-CC51-A50448811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7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9580" y="4423702"/>
            <a:ext cx="11292839" cy="1550378"/>
          </a:xfrm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28BC27-38F1-47F3-EC35-7DD8B88A75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580" y="705104"/>
            <a:ext cx="11292840" cy="3643376"/>
          </a:xfrm>
          <a:custGeom>
            <a:avLst/>
            <a:gdLst>
              <a:gd name="connsiteX0" fmla="*/ 7593576 w 11292840"/>
              <a:gd name="connsiteY0" fmla="*/ 0 h 3643376"/>
              <a:gd name="connsiteX1" fmla="*/ 11292840 w 11292840"/>
              <a:gd name="connsiteY1" fmla="*/ 0 h 3643376"/>
              <a:gd name="connsiteX2" fmla="*/ 11292840 w 11292840"/>
              <a:gd name="connsiteY2" fmla="*/ 3643376 h 3643376"/>
              <a:gd name="connsiteX3" fmla="*/ 7593576 w 11292840"/>
              <a:gd name="connsiteY3" fmla="*/ 3643376 h 3643376"/>
              <a:gd name="connsiteX4" fmla="*/ 0 w 11292840"/>
              <a:gd name="connsiteY4" fmla="*/ 0 h 3643376"/>
              <a:gd name="connsiteX5" fmla="*/ 7489667 w 11292840"/>
              <a:gd name="connsiteY5" fmla="*/ 0 h 3643376"/>
              <a:gd name="connsiteX6" fmla="*/ 7489667 w 11292840"/>
              <a:gd name="connsiteY6" fmla="*/ 3643376 h 3643376"/>
              <a:gd name="connsiteX7" fmla="*/ 0 w 11292840"/>
              <a:gd name="connsiteY7" fmla="*/ 3643376 h 364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2840" h="3643376">
                <a:moveTo>
                  <a:pt x="7593576" y="0"/>
                </a:moveTo>
                <a:lnTo>
                  <a:pt x="11292840" y="0"/>
                </a:lnTo>
                <a:lnTo>
                  <a:pt x="11292840" y="3643376"/>
                </a:lnTo>
                <a:lnTo>
                  <a:pt x="7593576" y="3643376"/>
                </a:lnTo>
                <a:close/>
                <a:moveTo>
                  <a:pt x="0" y="0"/>
                </a:moveTo>
                <a:lnTo>
                  <a:pt x="7489667" y="0"/>
                </a:lnTo>
                <a:lnTo>
                  <a:pt x="7489667" y="3643376"/>
                </a:lnTo>
                <a:lnTo>
                  <a:pt x="0" y="36433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34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809240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698240"/>
            <a:ext cx="3606800" cy="2271076"/>
          </a:xfrm>
        </p:spPr>
        <p:txBody>
          <a:bodyPr anchor="t">
            <a:no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2608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4FD2A1-D363-7C44-2A72-54E8B397D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6720" y="650240"/>
            <a:ext cx="7518398" cy="5713918"/>
          </a:xfrm>
          <a:custGeom>
            <a:avLst/>
            <a:gdLst>
              <a:gd name="connsiteX0" fmla="*/ 3806436 w 7518398"/>
              <a:gd name="connsiteY0" fmla="*/ 4479475 h 5713918"/>
              <a:gd name="connsiteX1" fmla="*/ 7518398 w 7518398"/>
              <a:gd name="connsiteY1" fmla="*/ 4479475 h 5713918"/>
              <a:gd name="connsiteX2" fmla="*/ 7518398 w 7518398"/>
              <a:gd name="connsiteY2" fmla="*/ 5713918 h 5713918"/>
              <a:gd name="connsiteX3" fmla="*/ 3806436 w 7518398"/>
              <a:gd name="connsiteY3" fmla="*/ 5713918 h 5713918"/>
              <a:gd name="connsiteX4" fmla="*/ 0 w 7518398"/>
              <a:gd name="connsiteY4" fmla="*/ 4479475 h 5713918"/>
              <a:gd name="connsiteX5" fmla="*/ 3702527 w 7518398"/>
              <a:gd name="connsiteY5" fmla="*/ 4479475 h 5713918"/>
              <a:gd name="connsiteX6" fmla="*/ 3702527 w 7518398"/>
              <a:gd name="connsiteY6" fmla="*/ 5713918 h 5713918"/>
              <a:gd name="connsiteX7" fmla="*/ 0 w 7518398"/>
              <a:gd name="connsiteY7" fmla="*/ 5713918 h 5713918"/>
              <a:gd name="connsiteX8" fmla="*/ 3806436 w 7518398"/>
              <a:gd name="connsiteY8" fmla="*/ 0 h 5713918"/>
              <a:gd name="connsiteX9" fmla="*/ 7518398 w 7518398"/>
              <a:gd name="connsiteY9" fmla="*/ 0 h 5713918"/>
              <a:gd name="connsiteX10" fmla="*/ 7518398 w 7518398"/>
              <a:gd name="connsiteY10" fmla="*/ 4379183 h 5713918"/>
              <a:gd name="connsiteX11" fmla="*/ 3806436 w 7518398"/>
              <a:gd name="connsiteY11" fmla="*/ 4379183 h 5713918"/>
              <a:gd name="connsiteX12" fmla="*/ 0 w 7518398"/>
              <a:gd name="connsiteY12" fmla="*/ 0 h 5713918"/>
              <a:gd name="connsiteX13" fmla="*/ 3702527 w 7518398"/>
              <a:gd name="connsiteY13" fmla="*/ 0 h 5713918"/>
              <a:gd name="connsiteX14" fmla="*/ 3702527 w 7518398"/>
              <a:gd name="connsiteY14" fmla="*/ 4379183 h 5713918"/>
              <a:gd name="connsiteX15" fmla="*/ 0 w 7518398"/>
              <a:gd name="connsiteY15" fmla="*/ 4379183 h 57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18398" h="5713918">
                <a:moveTo>
                  <a:pt x="3806436" y="4479475"/>
                </a:moveTo>
                <a:lnTo>
                  <a:pt x="7518398" y="4479475"/>
                </a:lnTo>
                <a:lnTo>
                  <a:pt x="7518398" y="5713918"/>
                </a:lnTo>
                <a:lnTo>
                  <a:pt x="3806436" y="5713918"/>
                </a:lnTo>
                <a:close/>
                <a:moveTo>
                  <a:pt x="0" y="4479475"/>
                </a:moveTo>
                <a:lnTo>
                  <a:pt x="3702527" y="4479475"/>
                </a:lnTo>
                <a:lnTo>
                  <a:pt x="3702527" y="5713918"/>
                </a:lnTo>
                <a:lnTo>
                  <a:pt x="0" y="5713918"/>
                </a:lnTo>
                <a:close/>
                <a:moveTo>
                  <a:pt x="3806436" y="0"/>
                </a:moveTo>
                <a:lnTo>
                  <a:pt x="7518398" y="0"/>
                </a:lnTo>
                <a:lnTo>
                  <a:pt x="7518398" y="4379183"/>
                </a:lnTo>
                <a:lnTo>
                  <a:pt x="3806436" y="4379183"/>
                </a:lnTo>
                <a:close/>
                <a:moveTo>
                  <a:pt x="0" y="0"/>
                </a:moveTo>
                <a:lnTo>
                  <a:pt x="3702527" y="0"/>
                </a:lnTo>
                <a:lnTo>
                  <a:pt x="3702527" y="4379183"/>
                </a:lnTo>
                <a:lnTo>
                  <a:pt x="0" y="43791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35779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878091"/>
            <a:ext cx="3729789" cy="3440485"/>
          </a:xfrm>
        </p:spPr>
        <p:txBody>
          <a:bodyPr tIns="182880" bIns="182880" anchor="ctr" anchorCtr="0">
            <a:noAutofit/>
          </a:bodyPr>
          <a:lstStyle/>
          <a:p>
            <a:r>
              <a:rPr lang="en-US" dirty="0"/>
              <a:t>Click to add title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F1D2B-CBE7-6279-2158-7A9F3B5D5C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7200" y="670560"/>
            <a:ext cx="11267440" cy="2139696"/>
          </a:xfrm>
          <a:custGeom>
            <a:avLst/>
            <a:gdLst>
              <a:gd name="connsiteX0" fmla="*/ 3783068 w 11267440"/>
              <a:gd name="connsiteY0" fmla="*/ 0 h 2139696"/>
              <a:gd name="connsiteX1" fmla="*/ 11267440 w 11267440"/>
              <a:gd name="connsiteY1" fmla="*/ 0 h 2139696"/>
              <a:gd name="connsiteX2" fmla="*/ 11267440 w 11267440"/>
              <a:gd name="connsiteY2" fmla="*/ 2139696 h 2139696"/>
              <a:gd name="connsiteX3" fmla="*/ 3783068 w 11267440"/>
              <a:gd name="connsiteY3" fmla="*/ 2139696 h 2139696"/>
              <a:gd name="connsiteX4" fmla="*/ 0 w 11267440"/>
              <a:gd name="connsiteY4" fmla="*/ 0 h 2139696"/>
              <a:gd name="connsiteX5" fmla="*/ 3677799 w 11267440"/>
              <a:gd name="connsiteY5" fmla="*/ 0 h 2139696"/>
              <a:gd name="connsiteX6" fmla="*/ 3677799 w 11267440"/>
              <a:gd name="connsiteY6" fmla="*/ 2139696 h 2139696"/>
              <a:gd name="connsiteX7" fmla="*/ 0 w 11267440"/>
              <a:gd name="connsiteY7" fmla="*/ 2139696 h 213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67440" h="2139696">
                <a:moveTo>
                  <a:pt x="3783068" y="0"/>
                </a:moveTo>
                <a:lnTo>
                  <a:pt x="11267440" y="0"/>
                </a:lnTo>
                <a:lnTo>
                  <a:pt x="11267440" y="2139696"/>
                </a:lnTo>
                <a:lnTo>
                  <a:pt x="3783068" y="2139696"/>
                </a:lnTo>
                <a:close/>
                <a:moveTo>
                  <a:pt x="0" y="0"/>
                </a:moveTo>
                <a:lnTo>
                  <a:pt x="3677799" y="0"/>
                </a:lnTo>
                <a:lnTo>
                  <a:pt x="3677799" y="2139696"/>
                </a:lnTo>
                <a:lnTo>
                  <a:pt x="0" y="21396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35EE74D-5A60-B83C-5C2D-7B6FEA778FC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05827" y="2878091"/>
            <a:ext cx="7418813" cy="3440485"/>
          </a:xfrm>
        </p:spPr>
        <p:txBody>
          <a:bodyPr anchor="ctr" anchorCtr="0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CF1FAD-0BAD-2574-3352-B152DF76C1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C328E41-645E-D257-FFF3-93344A8E4FA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EF9E45A-6561-C074-14CE-B3B63476D2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67213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8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A520B1-DC84-A47D-1F5E-CCD567EB2D8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2187362"/>
            <a:ext cx="3657600" cy="3633047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2437" y="2187361"/>
            <a:ext cx="744220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3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8219" y="741363"/>
            <a:ext cx="5626579" cy="1286219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BE840D-FAED-31D9-AF31-112670D0FA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761684"/>
            <a:ext cx="5171440" cy="5662230"/>
          </a:xfrm>
          <a:custGeom>
            <a:avLst/>
            <a:gdLst>
              <a:gd name="connsiteX0" fmla="*/ 0 w 5171440"/>
              <a:gd name="connsiteY0" fmla="*/ 5056400 h 5662230"/>
              <a:gd name="connsiteX1" fmla="*/ 3685975 w 5171440"/>
              <a:gd name="connsiteY1" fmla="*/ 5056400 h 5662230"/>
              <a:gd name="connsiteX2" fmla="*/ 3685975 w 5171440"/>
              <a:gd name="connsiteY2" fmla="*/ 5662230 h 5662230"/>
              <a:gd name="connsiteX3" fmla="*/ 0 w 5171440"/>
              <a:gd name="connsiteY3" fmla="*/ 5662230 h 5662230"/>
              <a:gd name="connsiteX4" fmla="*/ 3789884 w 5171440"/>
              <a:gd name="connsiteY4" fmla="*/ 0 h 5662230"/>
              <a:gd name="connsiteX5" fmla="*/ 5171440 w 5171440"/>
              <a:gd name="connsiteY5" fmla="*/ 0 h 5662230"/>
              <a:gd name="connsiteX6" fmla="*/ 5171440 w 5171440"/>
              <a:gd name="connsiteY6" fmla="*/ 5662230 h 5662230"/>
              <a:gd name="connsiteX7" fmla="*/ 3789884 w 5171440"/>
              <a:gd name="connsiteY7" fmla="*/ 5662230 h 5662230"/>
              <a:gd name="connsiteX8" fmla="*/ 3789884 w 5171440"/>
              <a:gd name="connsiteY8" fmla="*/ 5056400 h 5662230"/>
              <a:gd name="connsiteX9" fmla="*/ 5168980 w 5171440"/>
              <a:gd name="connsiteY9" fmla="*/ 5056400 h 5662230"/>
              <a:gd name="connsiteX10" fmla="*/ 5168980 w 5171440"/>
              <a:gd name="connsiteY10" fmla="*/ 4956108 h 5662230"/>
              <a:gd name="connsiteX11" fmla="*/ 3789884 w 5171440"/>
              <a:gd name="connsiteY11" fmla="*/ 4956108 h 5662230"/>
              <a:gd name="connsiteX12" fmla="*/ 0 w 5171440"/>
              <a:gd name="connsiteY12" fmla="*/ 0 h 5662230"/>
              <a:gd name="connsiteX13" fmla="*/ 3685975 w 5171440"/>
              <a:gd name="connsiteY13" fmla="*/ 0 h 5662230"/>
              <a:gd name="connsiteX14" fmla="*/ 3685975 w 5171440"/>
              <a:gd name="connsiteY14" fmla="*/ 4956108 h 5662230"/>
              <a:gd name="connsiteX15" fmla="*/ 0 w 5171440"/>
              <a:gd name="connsiteY15" fmla="*/ 4956108 h 5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71440" h="5662230">
                <a:moveTo>
                  <a:pt x="0" y="5056400"/>
                </a:moveTo>
                <a:lnTo>
                  <a:pt x="3685975" y="5056400"/>
                </a:lnTo>
                <a:lnTo>
                  <a:pt x="3685975" y="5662230"/>
                </a:lnTo>
                <a:lnTo>
                  <a:pt x="0" y="5662230"/>
                </a:lnTo>
                <a:close/>
                <a:moveTo>
                  <a:pt x="3789884" y="0"/>
                </a:moveTo>
                <a:lnTo>
                  <a:pt x="5171440" y="0"/>
                </a:lnTo>
                <a:lnTo>
                  <a:pt x="5171440" y="5662230"/>
                </a:lnTo>
                <a:lnTo>
                  <a:pt x="3789884" y="5662230"/>
                </a:lnTo>
                <a:lnTo>
                  <a:pt x="3789884" y="5056400"/>
                </a:lnTo>
                <a:lnTo>
                  <a:pt x="5168980" y="5056400"/>
                </a:lnTo>
                <a:lnTo>
                  <a:pt x="5168980" y="4956108"/>
                </a:lnTo>
                <a:lnTo>
                  <a:pt x="3789884" y="4956108"/>
                </a:lnTo>
                <a:close/>
                <a:moveTo>
                  <a:pt x="0" y="0"/>
                </a:moveTo>
                <a:lnTo>
                  <a:pt x="3685975" y="0"/>
                </a:lnTo>
                <a:lnTo>
                  <a:pt x="3685975" y="4956108"/>
                </a:lnTo>
                <a:lnTo>
                  <a:pt x="0" y="495610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22983C-26B8-DE15-E309-D0E93B8C699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06160" y="2235200"/>
            <a:ext cx="5628639" cy="4188713"/>
          </a:xfrm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336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0" y="725444"/>
            <a:ext cx="11277600" cy="1044253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45360"/>
            <a:ext cx="3342640" cy="3992880"/>
          </a:xfrm>
        </p:spPr>
        <p:txBody>
          <a:bodyPr anchor="t"/>
          <a:lstStyle>
            <a:lvl1pPr marL="0" indent="0">
              <a:buNone/>
              <a:defRPr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236720" y="2236109"/>
            <a:ext cx="7498080" cy="4002131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90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291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7" r:id="rId17"/>
    <p:sldLayoutId id="2147483818" r:id="rId18"/>
    <p:sldLayoutId id="2147483819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av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4B162D-1BD7-41E0-844F-F94AE2CE2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64404B-1C0F-4383-8FC3-A3E3264AA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F5C88-C232-4D01-8DB1-8A0C673DD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E33D67-26E1-4CD2-B6FF-B9FA3FBEB757}"/>
              </a:ext>
            </a:extLst>
          </p:cNvPr>
          <p:cNvSpPr/>
          <p:nvPr/>
        </p:nvSpPr>
        <p:spPr>
          <a:xfrm>
            <a:off x="446534" y="728526"/>
            <a:ext cx="6482167" cy="496526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8647FE-2612-4A55-A2C9-2DB1B5D7A392}"/>
              </a:ext>
            </a:extLst>
          </p:cNvPr>
          <p:cNvSpPr/>
          <p:nvPr/>
        </p:nvSpPr>
        <p:spPr>
          <a:xfrm>
            <a:off x="7442462" y="1715812"/>
            <a:ext cx="3928446" cy="1164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  <a:cs typeface="Mongolian Baiti" panose="03000500000000000000" pitchFamily="66" charset="0"/>
              </a:rPr>
              <a:t>HouseHold</a:t>
            </a:r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 Black" panose="020B0A04020102020204" pitchFamily="34" charset="0"/>
                <a:cs typeface="Mongolian Baiti" panose="03000500000000000000" pitchFamily="66" charset="0"/>
              </a:rPr>
              <a:t> 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5A5B03-92B3-4773-8D84-611C977CD408}"/>
              </a:ext>
            </a:extLst>
          </p:cNvPr>
          <p:cNvSpPr/>
          <p:nvPr/>
        </p:nvSpPr>
        <p:spPr>
          <a:xfrm>
            <a:off x="7107811" y="728525"/>
            <a:ext cx="4597748" cy="49652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204B0C-30D9-4394-A45B-AE19094A263A}"/>
              </a:ext>
            </a:extLst>
          </p:cNvPr>
          <p:cNvSpPr/>
          <p:nvPr/>
        </p:nvSpPr>
        <p:spPr>
          <a:xfrm>
            <a:off x="7259574" y="2175549"/>
            <a:ext cx="4597748" cy="3322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7030A0"/>
                </a:solidFill>
              </a:rPr>
              <a:t>Course No: CSE 3120</a:t>
            </a:r>
          </a:p>
          <a:p>
            <a:r>
              <a:rPr lang="en-US" sz="1600" dirty="0">
                <a:solidFill>
                  <a:srgbClr val="7030A0"/>
                </a:solidFill>
              </a:rPr>
              <a:t>Course Name: Software Engineering &amp; Information Systems Laboratory</a:t>
            </a:r>
          </a:p>
          <a:p>
            <a:pPr algn="ctr"/>
            <a:endParaRPr 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94D575-C436-0EDC-8386-CB7F8BC4D777}"/>
              </a:ext>
            </a:extLst>
          </p:cNvPr>
          <p:cNvSpPr txBox="1"/>
          <p:nvPr/>
        </p:nvSpPr>
        <p:spPr>
          <a:xfrm>
            <a:off x="4937510" y="522391"/>
            <a:ext cx="2553358" cy="531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61772">
              <a:spcAft>
                <a:spcPts val="600"/>
              </a:spcAft>
            </a:pPr>
            <a:r>
              <a:rPr lang="en-US" sz="2828" b="1" u="sng" kern="1200" dirty="0">
                <a:solidFill>
                  <a:srgbClr val="7030A0"/>
                </a:solidFill>
                <a:latin typeface="+mj-lt"/>
                <a:ea typeface="+mn-ea"/>
                <a:cs typeface="+mn-cs"/>
              </a:rPr>
              <a:t>USER FLOW:</a:t>
            </a:r>
            <a:endParaRPr lang="en-US" sz="2800" b="1" u="sng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0AB1F-9F64-8DF4-D933-5B82D2AE6BD8}"/>
              </a:ext>
            </a:extLst>
          </p:cNvPr>
          <p:cNvSpPr txBox="1"/>
          <p:nvPr/>
        </p:nvSpPr>
        <p:spPr>
          <a:xfrm>
            <a:off x="641332" y="1035047"/>
            <a:ext cx="3986193" cy="531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61772">
              <a:spcAft>
                <a:spcPts val="600"/>
              </a:spcAft>
            </a:pPr>
            <a:r>
              <a:rPr lang="en-US" sz="2800" b="1" kern="1200" dirty="0">
                <a:solidFill>
                  <a:schemeClr val="tx1"/>
                </a:solidFill>
                <a:latin typeface="Bahnschrift SemiBold" panose="020B0502040204020203" pitchFamily="34" charset="0"/>
              </a:rPr>
              <a:t>Registration</a:t>
            </a:r>
            <a:r>
              <a:rPr lang="en-US" sz="2828" b="1" kern="1200" dirty="0">
                <a:solidFill>
                  <a:schemeClr val="tx1"/>
                </a:solidFill>
                <a:latin typeface="Bahnschrift SemiBold" panose="020B0502040204020203" pitchFamily="34" charset="0"/>
              </a:rPr>
              <a:t> and Log in:</a:t>
            </a:r>
            <a:endParaRPr lang="en-US" sz="2800" b="1" dirty="0">
              <a:latin typeface="Bahnschrift SemiBol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22071D-8C47-6D47-1F17-3E4F53AB07A4}"/>
              </a:ext>
            </a:extLst>
          </p:cNvPr>
          <p:cNvSpPr txBox="1"/>
          <p:nvPr/>
        </p:nvSpPr>
        <p:spPr>
          <a:xfrm>
            <a:off x="1045416" y="2107502"/>
            <a:ext cx="6445451" cy="1433919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61772">
              <a:spcAft>
                <a:spcPts val="600"/>
              </a:spcAft>
            </a:pPr>
            <a:r>
              <a:rPr lang="en-US" b="1" u="sng" kern="1200" dirty="0">
                <a:solidFill>
                  <a:schemeClr val="tx1"/>
                </a:solidFill>
                <a:latin typeface="Söhne"/>
                <a:ea typeface="+mn-ea"/>
                <a:cs typeface="+mn-cs"/>
              </a:rPr>
              <a:t>Registration Process:</a:t>
            </a:r>
          </a:p>
          <a:p>
            <a:pPr defTabSz="46177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dirty="0">
                <a:solidFill>
                  <a:schemeClr val="tx1"/>
                </a:solidFill>
                <a:latin typeface="Söhne"/>
                <a:ea typeface="+mn-ea"/>
                <a:cs typeface="+mn-cs"/>
              </a:rPr>
              <a:t>User Input:</a:t>
            </a:r>
            <a:r>
              <a:rPr lang="en-US" kern="1200" dirty="0">
                <a:solidFill>
                  <a:schemeClr val="tx1"/>
                </a:solidFill>
                <a:latin typeface="Söhne"/>
                <a:ea typeface="+mn-ea"/>
                <a:cs typeface="+mn-cs"/>
              </a:rPr>
              <a:t> Name, e-mail, number, password, confirm password.</a:t>
            </a:r>
          </a:p>
          <a:p>
            <a:pPr defTabSz="46177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dirty="0">
                <a:solidFill>
                  <a:schemeClr val="tx1"/>
                </a:solidFill>
                <a:latin typeface="Söhne"/>
                <a:ea typeface="+mn-ea"/>
                <a:cs typeface="+mn-cs"/>
              </a:rPr>
              <a:t>Validation:</a:t>
            </a:r>
            <a:r>
              <a:rPr lang="en-US" kern="1200" dirty="0">
                <a:solidFill>
                  <a:schemeClr val="tx1"/>
                </a:solidFill>
                <a:latin typeface="Söhne"/>
                <a:ea typeface="+mn-ea"/>
                <a:cs typeface="+mn-cs"/>
              </a:rPr>
              <a:t> Ensure all fields are correctly filled.</a:t>
            </a:r>
          </a:p>
          <a:p>
            <a:pPr defTabSz="46177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dirty="0">
                <a:solidFill>
                  <a:schemeClr val="tx1"/>
                </a:solidFill>
                <a:latin typeface="Söhne"/>
                <a:ea typeface="+mn-ea"/>
                <a:cs typeface="+mn-cs"/>
              </a:rPr>
              <a:t>Completion:</a:t>
            </a:r>
            <a:r>
              <a:rPr lang="en-US" kern="1200" dirty="0">
                <a:solidFill>
                  <a:schemeClr val="tx1"/>
                </a:solidFill>
                <a:latin typeface="Söhne"/>
                <a:ea typeface="+mn-ea"/>
                <a:cs typeface="+mn-cs"/>
              </a:rPr>
              <a:t> Confirmation message; redirect to login</a:t>
            </a:r>
            <a:r>
              <a:rPr lang="en-US" sz="1818" kern="1200" dirty="0">
                <a:solidFill>
                  <a:schemeClr val="tx1"/>
                </a:solidFill>
                <a:latin typeface="Söhne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5DCC2-65B3-5630-C967-E27961835782}"/>
              </a:ext>
            </a:extLst>
          </p:cNvPr>
          <p:cNvSpPr txBox="1"/>
          <p:nvPr/>
        </p:nvSpPr>
        <p:spPr>
          <a:xfrm>
            <a:off x="976612" y="3720624"/>
            <a:ext cx="6346481" cy="14421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61772">
              <a:spcAft>
                <a:spcPts val="600"/>
              </a:spcAft>
            </a:pPr>
            <a:r>
              <a:rPr lang="en-US" b="1" u="sng" kern="1200" dirty="0">
                <a:solidFill>
                  <a:schemeClr val="tx1"/>
                </a:solidFill>
                <a:latin typeface="Söhne"/>
                <a:ea typeface="+mn-ea"/>
                <a:cs typeface="+mn-cs"/>
              </a:rPr>
              <a:t>Login Process:</a:t>
            </a:r>
          </a:p>
          <a:p>
            <a:pPr defTabSz="46177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dirty="0">
                <a:solidFill>
                  <a:schemeClr val="tx1"/>
                </a:solidFill>
                <a:latin typeface="Söhne"/>
                <a:ea typeface="+mn-ea"/>
                <a:cs typeface="+mn-cs"/>
              </a:rPr>
              <a:t>User Input:</a:t>
            </a:r>
            <a:r>
              <a:rPr lang="en-US" kern="1200" dirty="0">
                <a:solidFill>
                  <a:schemeClr val="tx1"/>
                </a:solidFill>
                <a:latin typeface="Söhne"/>
                <a:ea typeface="+mn-ea"/>
                <a:cs typeface="+mn-cs"/>
              </a:rPr>
              <a:t> Username and password.</a:t>
            </a:r>
          </a:p>
          <a:p>
            <a:pPr defTabSz="46177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dirty="0">
                <a:solidFill>
                  <a:schemeClr val="tx1"/>
                </a:solidFill>
                <a:latin typeface="Söhne"/>
                <a:ea typeface="+mn-ea"/>
                <a:cs typeface="+mn-cs"/>
              </a:rPr>
              <a:t>Authentication:</a:t>
            </a:r>
            <a:r>
              <a:rPr lang="en-US" kern="1200" dirty="0">
                <a:solidFill>
                  <a:schemeClr val="tx1"/>
                </a:solidFill>
                <a:latin typeface="Söhne"/>
                <a:ea typeface="+mn-ea"/>
                <a:cs typeface="+mn-cs"/>
              </a:rPr>
              <a:t> Verify credentials; prevent unauthorized access.</a:t>
            </a:r>
          </a:p>
          <a:p>
            <a:pPr defTabSz="46177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kern="1200" dirty="0">
                <a:solidFill>
                  <a:schemeClr val="tx1"/>
                </a:solidFill>
                <a:latin typeface="Söhne"/>
                <a:ea typeface="+mn-ea"/>
                <a:cs typeface="+mn-cs"/>
              </a:rPr>
              <a:t>User Access:</a:t>
            </a:r>
            <a:r>
              <a:rPr lang="en-US" kern="1200" dirty="0">
                <a:solidFill>
                  <a:schemeClr val="tx1"/>
                </a:solidFill>
                <a:latin typeface="Söhne"/>
                <a:ea typeface="+mn-ea"/>
                <a:cs typeface="+mn-cs"/>
              </a:rPr>
              <a:t> Redirect to home page.</a:t>
            </a:r>
            <a:endParaRPr lang="en-US" b="0" i="0" dirty="0">
              <a:effectLst/>
              <a:latin typeface="Söhn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7A4FC2-8076-8530-7489-B9218CBE1AFF}"/>
              </a:ext>
            </a:extLst>
          </p:cNvPr>
          <p:cNvSpPr txBox="1"/>
          <p:nvPr/>
        </p:nvSpPr>
        <p:spPr>
          <a:xfrm>
            <a:off x="481734" y="5343583"/>
            <a:ext cx="877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61772">
              <a:spcAft>
                <a:spcPts val="600"/>
              </a:spcAft>
            </a:pPr>
            <a:r>
              <a:rPr lang="en-US" dirty="0"/>
              <a:t>A secure and easy registration and login process guarantees personalized access to services.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870BDB-E9C0-D537-9F7F-A19E228A4FCB}"/>
              </a:ext>
            </a:extLst>
          </p:cNvPr>
          <p:cNvSpPr txBox="1"/>
          <p:nvPr/>
        </p:nvSpPr>
        <p:spPr>
          <a:xfrm>
            <a:off x="641332" y="1549130"/>
            <a:ext cx="730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öhne"/>
              </a:rPr>
              <a:t>Purpose:</a:t>
            </a:r>
            <a:r>
              <a:rPr lang="en-US" b="0" i="0" dirty="0">
                <a:effectLst/>
                <a:latin typeface="Söhne"/>
              </a:rPr>
              <a:t> Enable secure and personalized access to the app's functionalities.</a:t>
            </a:r>
            <a:endParaRPr lang="en-US" dirty="0"/>
          </a:p>
        </p:txBody>
      </p:sp>
      <p:sp>
        <p:nvSpPr>
          <p:cNvPr id="2" name="Minus Sign 1">
            <a:extLst>
              <a:ext uri="{FF2B5EF4-FFF2-40B4-BE49-F238E27FC236}">
                <a16:creationId xmlns:a16="http://schemas.microsoft.com/office/drawing/2014/main" id="{C06143DB-60EC-411F-91AF-AE484EA9F591}"/>
              </a:ext>
            </a:extLst>
          </p:cNvPr>
          <p:cNvSpPr/>
          <p:nvPr/>
        </p:nvSpPr>
        <p:spPr>
          <a:xfrm>
            <a:off x="-668894" y="1943873"/>
            <a:ext cx="9922453" cy="15588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768534-3FB9-4FC1-AD68-B809635D8967}"/>
              </a:ext>
            </a:extLst>
          </p:cNvPr>
          <p:cNvSpPr/>
          <p:nvPr/>
        </p:nvSpPr>
        <p:spPr>
          <a:xfrm>
            <a:off x="7800853" y="1298073"/>
            <a:ext cx="3892293" cy="343597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D62B0F-7E73-491B-8702-A4757F6DA679}"/>
              </a:ext>
            </a:extLst>
          </p:cNvPr>
          <p:cNvSpPr/>
          <p:nvPr/>
        </p:nvSpPr>
        <p:spPr>
          <a:xfrm>
            <a:off x="353668" y="5958897"/>
            <a:ext cx="11339478" cy="40316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7788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127D9-7FB6-3C31-6D37-4322A4E6F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C6822E-8E9F-3F71-EA24-A12C01FE4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2F255F-2AF3-EBED-24FD-2F95FDE7F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08FFD9-3C7C-E2F8-6F06-A19AE55CE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AEDB67-9240-D049-B6C5-753BF7FBF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C79676-DEE5-DF92-B9A2-6BB219B33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930E4C-9945-F2B6-557F-3E1A572A5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C06F01-B3D1-4EE5-D328-2244C199B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6DBBBF3-A39D-05A4-6C00-C70FDBC8A4AF}"/>
              </a:ext>
            </a:extLst>
          </p:cNvPr>
          <p:cNvSpPr>
            <a:spLocks/>
          </p:cNvSpPr>
          <p:nvPr/>
        </p:nvSpPr>
        <p:spPr>
          <a:xfrm>
            <a:off x="5106493" y="608042"/>
            <a:ext cx="3527402" cy="458231"/>
          </a:xfrm>
          <a:prstGeom prst="rect">
            <a:avLst/>
          </a:prstGeom>
        </p:spPr>
        <p:txBody>
          <a:bodyPr/>
          <a:lstStyle/>
          <a:p>
            <a:pPr defTabSz="443484">
              <a:spcAft>
                <a:spcPts val="600"/>
              </a:spcAft>
            </a:pPr>
            <a:r>
              <a:rPr lang="en-US" sz="28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 Services: </a:t>
            </a:r>
            <a:endParaRPr lang="en-US" sz="2800" b="1" i="1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D85A27-8494-9258-936C-7A7E7419CAE3}"/>
              </a:ext>
            </a:extLst>
          </p:cNvPr>
          <p:cNvSpPr txBox="1"/>
          <p:nvPr/>
        </p:nvSpPr>
        <p:spPr>
          <a:xfrm>
            <a:off x="741882" y="5167942"/>
            <a:ext cx="11001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3484">
              <a:spcAft>
                <a:spcPts val="600"/>
              </a:spcAft>
            </a:pPr>
            <a:r>
              <a:rPr lang="en-US" dirty="0"/>
              <a:t>The 'Our Services' feature ensures a convenient and secure way for users to book various home services, enhancing their overall home maintenance and management experience.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DB37F9-D65C-80F5-75BA-67A9807CAB58}"/>
              </a:ext>
            </a:extLst>
          </p:cNvPr>
          <p:cNvSpPr txBox="1"/>
          <p:nvPr/>
        </p:nvSpPr>
        <p:spPr>
          <a:xfrm>
            <a:off x="1901637" y="1230262"/>
            <a:ext cx="8383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Söhne"/>
              </a:rPr>
              <a:t>Purpose</a:t>
            </a:r>
            <a:r>
              <a:rPr lang="en-US" dirty="0">
                <a:latin typeface="Söhne"/>
              </a:rPr>
              <a:t>: </a:t>
            </a:r>
            <a:r>
              <a:rPr lang="en-US" dirty="0"/>
              <a:t>To offer a convenient platform for users to book various home services online.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B575246-2FE3-4C45-8139-3EA3A07F8F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42" r="7039" b="585"/>
          <a:stretch/>
        </p:blipFill>
        <p:spPr>
          <a:xfrm>
            <a:off x="876693" y="1672349"/>
            <a:ext cx="4597747" cy="3195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BAC3DA9-1D6D-438D-BEBF-C66BABA4B51A}"/>
              </a:ext>
            </a:extLst>
          </p:cNvPr>
          <p:cNvSpPr/>
          <p:nvPr/>
        </p:nvSpPr>
        <p:spPr>
          <a:xfrm>
            <a:off x="5923175" y="1903619"/>
            <a:ext cx="5820090" cy="3195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Provide a variety of skilled services for users' convenience, including electricians, plumbers, carpenters, and masons, as well as security guards, maids,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WiFi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providers, and laborers.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Ensure all professionals are licensed and insured.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Offer specialized tasks and 24/7 emergency assistance to meet all home and business needs.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öhne"/>
            </a:endParaRPr>
          </a:p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54B162D-1BD7-41E0-844F-F94AE2CE2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264404B-1C0F-4383-8FC3-A3E3264AA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19F5C88-C232-4D01-8DB1-8A0C673DD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82E89-DB15-6D26-7098-DA9792B0B085}"/>
              </a:ext>
            </a:extLst>
          </p:cNvPr>
          <p:cNvSpPr>
            <a:spLocks/>
          </p:cNvSpPr>
          <p:nvPr/>
        </p:nvSpPr>
        <p:spPr>
          <a:xfrm>
            <a:off x="741883" y="599724"/>
            <a:ext cx="3527402" cy="458231"/>
          </a:xfrm>
          <a:prstGeom prst="rect">
            <a:avLst/>
          </a:prstGeom>
        </p:spPr>
        <p:txBody>
          <a:bodyPr/>
          <a:lstStyle/>
          <a:p>
            <a:pPr defTabSz="443484">
              <a:spcAft>
                <a:spcPts val="600"/>
              </a:spcAft>
            </a:pPr>
            <a:endParaRPr lang="en-US" sz="2800" b="1" i="1" dirty="0">
              <a:solidFill>
                <a:schemeClr val="tx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F1EAE41-EA89-69A3-A2BE-DA5AB1A407F8}"/>
              </a:ext>
            </a:extLst>
          </p:cNvPr>
          <p:cNvSpPr>
            <a:spLocks/>
          </p:cNvSpPr>
          <p:nvPr/>
        </p:nvSpPr>
        <p:spPr>
          <a:xfrm>
            <a:off x="2764114" y="603281"/>
            <a:ext cx="6964348" cy="458231"/>
          </a:xfrm>
          <a:prstGeom prst="rect">
            <a:avLst/>
          </a:prstGeom>
        </p:spPr>
        <p:txBody>
          <a:bodyPr/>
          <a:lstStyle/>
          <a:p>
            <a:pPr defTabSz="443484">
              <a:spcAft>
                <a:spcPts val="600"/>
              </a:spcAft>
            </a:pPr>
            <a:r>
              <a:rPr lang="en-US" sz="2716" b="1" i="1" dirty="0"/>
              <a:t>Use case diagram of Our Service </a:t>
            </a:r>
            <a:r>
              <a:rPr lang="en-US" sz="2716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Section </a:t>
            </a:r>
            <a:endParaRPr lang="en-US" sz="2800" b="1" i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1C8D08-8809-45A2-863A-6562D2C06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48" y="1204912"/>
            <a:ext cx="113728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1213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54B162D-1BD7-41E0-844F-F94AE2CE2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264404B-1C0F-4383-8FC3-A3E3264AA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19F5C88-C232-4D01-8DB1-8A0C673DD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82E89-DB15-6D26-7098-DA9792B0B085}"/>
              </a:ext>
            </a:extLst>
          </p:cNvPr>
          <p:cNvSpPr>
            <a:spLocks/>
          </p:cNvSpPr>
          <p:nvPr/>
        </p:nvSpPr>
        <p:spPr>
          <a:xfrm>
            <a:off x="741883" y="599724"/>
            <a:ext cx="3527402" cy="458231"/>
          </a:xfrm>
          <a:prstGeom prst="rect">
            <a:avLst/>
          </a:prstGeom>
        </p:spPr>
        <p:txBody>
          <a:bodyPr/>
          <a:lstStyle/>
          <a:p>
            <a:pPr defTabSz="443484">
              <a:spcAft>
                <a:spcPts val="600"/>
              </a:spcAft>
            </a:pPr>
            <a:endParaRPr lang="en-US" sz="2800" b="1" i="1" dirty="0">
              <a:solidFill>
                <a:schemeClr val="tx1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F1EAE41-EA89-69A3-A2BE-DA5AB1A407F8}"/>
              </a:ext>
            </a:extLst>
          </p:cNvPr>
          <p:cNvSpPr>
            <a:spLocks/>
          </p:cNvSpPr>
          <p:nvPr/>
        </p:nvSpPr>
        <p:spPr>
          <a:xfrm>
            <a:off x="4269285" y="596167"/>
            <a:ext cx="3527402" cy="458231"/>
          </a:xfrm>
          <a:prstGeom prst="rect">
            <a:avLst/>
          </a:prstGeom>
        </p:spPr>
        <p:txBody>
          <a:bodyPr/>
          <a:lstStyle/>
          <a:p>
            <a:pPr defTabSz="443484">
              <a:spcAft>
                <a:spcPts val="600"/>
              </a:spcAft>
            </a:pPr>
            <a:r>
              <a:rPr lang="en-US" sz="2716" b="1" i="1" u="sng" dirty="0"/>
              <a:t>Our Service Section</a:t>
            </a:r>
            <a:endParaRPr lang="en-US" sz="2800" b="1" i="1" u="sng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A15F0C-A752-4717-A8EA-4A464FD16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289" y="1410664"/>
            <a:ext cx="4076700" cy="3924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F9FA1B-6039-4EAE-B1AC-48DE241F75C9}"/>
              </a:ext>
            </a:extLst>
          </p:cNvPr>
          <p:cNvSpPr/>
          <p:nvPr/>
        </p:nvSpPr>
        <p:spPr>
          <a:xfrm>
            <a:off x="937371" y="1360682"/>
            <a:ext cx="5838025" cy="40036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The observer design pattern is implemented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rgbClr val="00B0F0"/>
                </a:solidFill>
              </a:rPr>
              <a:t>ServiceListener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Interface defining the observer with the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onItemClicked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(int position) method.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B0F0"/>
                </a:solidFill>
              </a:rPr>
              <a:t>services: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Subject class maintaining a list of observers (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ServiceListener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and notifying them of changes.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rgbClr val="00B0F0"/>
                </a:solidFill>
              </a:rPr>
              <a:t>MyViewHolder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Concrete observer class registering for item click events and notifying the observer (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ServiceListener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when an item is clicked.</a:t>
            </a:r>
          </a:p>
        </p:txBody>
      </p:sp>
    </p:spTree>
    <p:extLst>
      <p:ext uri="{BB962C8B-B14F-4D97-AF65-F5344CB8AC3E}">
        <p14:creationId xmlns:p14="http://schemas.microsoft.com/office/powerpoint/2010/main" val="279619375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1E950E9-1939-FB91-7A14-5DE8BC9B2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A312BA-4908-5DFD-E4B7-55549639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E1A91F-A164-F473-355E-135B8B3ED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496006-8EB1-9629-65B8-43D850632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189B87-ACEF-FE8E-7678-6AFF8435B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9A4EF-7BA3-13FF-57D9-F30DF58C4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12C0E2-87B5-D712-A4D4-B21B7A5F4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3F4B3E-575E-8177-96E5-E98232A75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83C84B89-8CD6-12FC-C95A-29605036725D}"/>
              </a:ext>
            </a:extLst>
          </p:cNvPr>
          <p:cNvSpPr>
            <a:spLocks/>
          </p:cNvSpPr>
          <p:nvPr/>
        </p:nvSpPr>
        <p:spPr>
          <a:xfrm>
            <a:off x="3945415" y="526094"/>
            <a:ext cx="4301172" cy="458231"/>
          </a:xfrm>
          <a:prstGeom prst="rect">
            <a:avLst/>
          </a:prstGeom>
        </p:spPr>
        <p:txBody>
          <a:bodyPr/>
          <a:lstStyle/>
          <a:p>
            <a:pPr algn="ctr" defTabSz="443484">
              <a:spcAft>
                <a:spcPts val="600"/>
              </a:spcAft>
            </a:pPr>
            <a:r>
              <a:rPr lang="en-US" sz="2800" b="1" i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Booking Services </a:t>
            </a:r>
            <a:endParaRPr lang="en-US" sz="2800" b="1" i="1" u="sng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05BC5D-4F6E-27FC-4D7F-E267B60F4A67}"/>
              </a:ext>
            </a:extLst>
          </p:cNvPr>
          <p:cNvSpPr txBox="1"/>
          <p:nvPr/>
        </p:nvSpPr>
        <p:spPr>
          <a:xfrm>
            <a:off x="596195" y="1244099"/>
            <a:ext cx="1099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effectLst/>
                <a:latin typeface="Söhne"/>
              </a:rPr>
              <a:t>Purpose:</a:t>
            </a:r>
            <a:r>
              <a:rPr lang="en-US" b="0" i="0" dirty="0">
                <a:effectLst/>
                <a:latin typeface="Söhne"/>
              </a:rPr>
              <a:t> S</a:t>
            </a:r>
            <a:r>
              <a:rPr lang="en-US" dirty="0"/>
              <a:t>ecure a reservation for a desired service, activity, within a specified timeframe.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5F8D2-D547-4E34-A52D-AB51EE086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495" y="1679739"/>
            <a:ext cx="7293784" cy="41027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02982B-1789-42D4-A887-7DD34C768B4C}"/>
              </a:ext>
            </a:extLst>
          </p:cNvPr>
          <p:cNvSpPr/>
          <p:nvPr/>
        </p:nvSpPr>
        <p:spPr>
          <a:xfrm>
            <a:off x="680790" y="1776920"/>
            <a:ext cx="6938128" cy="36293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Selection: Users choose desired services and provide details like date, time, and location.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Validation: System validates service details for availability and correctness.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Confirmation: Users receive confirmation of their requested services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Payment: Users select a payment method and complete the transaction.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Processing: System handles payment securely using chosen method.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Confirmation: Users receive booking confirmation with details.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Management: System updates records and manages bookings efficiently.</a:t>
            </a:r>
          </a:p>
        </p:txBody>
      </p:sp>
    </p:spTree>
    <p:extLst>
      <p:ext uri="{BB962C8B-B14F-4D97-AF65-F5344CB8AC3E}">
        <p14:creationId xmlns:p14="http://schemas.microsoft.com/office/powerpoint/2010/main" val="425424971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B74B5E-6DB2-4124-A9BB-0B7FFC03AA84}"/>
              </a:ext>
            </a:extLst>
          </p:cNvPr>
          <p:cNvSpPr/>
          <p:nvPr/>
        </p:nvSpPr>
        <p:spPr>
          <a:xfrm>
            <a:off x="2509101" y="688158"/>
            <a:ext cx="7173798" cy="518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Sequence Diagram Of Booking services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02308C-F957-4E27-A86F-AF250006D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1374272"/>
            <a:ext cx="91821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03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9FF307-2D44-4840-831A-D231C5B340D0}"/>
              </a:ext>
            </a:extLst>
          </p:cNvPr>
          <p:cNvSpPr/>
          <p:nvPr/>
        </p:nvSpPr>
        <p:spPr>
          <a:xfrm>
            <a:off x="1971773" y="681653"/>
            <a:ext cx="8248454" cy="4713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Design Pattern Implemented in Booking Services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3067AC-C319-44B0-B197-6B45CBC4CA87}"/>
              </a:ext>
            </a:extLst>
          </p:cNvPr>
          <p:cNvSpPr/>
          <p:nvPr/>
        </p:nvSpPr>
        <p:spPr>
          <a:xfrm>
            <a:off x="6096000" y="1610211"/>
            <a:ext cx="4496586" cy="4491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C00000"/>
                </a:solidFill>
              </a:rPr>
              <a:t>Observer Pattern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is used, as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ValueEventListener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acts as an observer that listens for changes in the database (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DatabaseReference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 Both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Booking_information_show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Book_services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are observers subscribing to changes in the database.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C00000"/>
                </a:solidFill>
              </a:rPr>
              <a:t>Singleton Pattern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is used for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FirebaseDatabase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ensuring there is only one instance of the database throughout the application.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C00000"/>
                </a:solidFill>
              </a:rPr>
              <a:t>Proxy Pattern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is represented by the relationship between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ValueEventListener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DatabaseReference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where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ValueEventListener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acts as a proxy to the actual database reference, providing a level of indirection and control over access to the database.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4A415C-841A-4CC0-BD96-260E0590E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84" y="1494258"/>
            <a:ext cx="4496586" cy="4682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5111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E94247-5A48-4CD3-B830-DB5A60A5CFED}"/>
              </a:ext>
            </a:extLst>
          </p:cNvPr>
          <p:cNvSpPr/>
          <p:nvPr/>
        </p:nvSpPr>
        <p:spPr>
          <a:xfrm>
            <a:off x="2721204" y="641022"/>
            <a:ext cx="6749591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u="sng" dirty="0">
                <a:solidFill>
                  <a:schemeClr val="tx1"/>
                </a:solidFill>
              </a:rPr>
              <a:t>History Section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C4464E-00ED-4D13-A46D-B41DF5B54E4C}"/>
              </a:ext>
            </a:extLst>
          </p:cNvPr>
          <p:cNvSpPr/>
          <p:nvPr/>
        </p:nvSpPr>
        <p:spPr>
          <a:xfrm>
            <a:off x="1555423" y="1786379"/>
            <a:ext cx="6466787" cy="3831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</a:rPr>
              <a:t>Overview of the user's booking history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</a:rPr>
              <a:t>Detailed record of past reservations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</a:rPr>
              <a:t>Convenient reference point for tracking previous bookings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</a:rPr>
              <a:t>Includes dates, locations, and relevant details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</a:rPr>
              <a:t>Enables efficient management of past activities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</a:rPr>
              <a:t>Facilitates making future plans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</a:rPr>
              <a:t>Ensures a seamless booking experience</a:t>
            </a:r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BC54B-F40A-4F0E-B783-4E268E087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952" y="805991"/>
            <a:ext cx="2520295" cy="5600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595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6AE377-1AAB-4701-8963-1E50C943E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840" y="2023227"/>
            <a:ext cx="8715375" cy="3886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74F72D-F522-4B80-A43F-191853FEF241}"/>
              </a:ext>
            </a:extLst>
          </p:cNvPr>
          <p:cNvSpPr/>
          <p:nvPr/>
        </p:nvSpPr>
        <p:spPr>
          <a:xfrm>
            <a:off x="1619840" y="633954"/>
            <a:ext cx="8952320" cy="978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u="sng" dirty="0">
                <a:solidFill>
                  <a:schemeClr val="tx1"/>
                </a:solidFill>
              </a:rPr>
              <a:t>Design pattern implemented in History Section</a:t>
            </a:r>
          </a:p>
        </p:txBody>
      </p:sp>
    </p:spTree>
    <p:extLst>
      <p:ext uri="{BB962C8B-B14F-4D97-AF65-F5344CB8AC3E}">
        <p14:creationId xmlns:p14="http://schemas.microsoft.com/office/powerpoint/2010/main" val="4142627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E94247-5A48-4CD3-B830-DB5A60A5CFED}"/>
              </a:ext>
            </a:extLst>
          </p:cNvPr>
          <p:cNvSpPr/>
          <p:nvPr/>
        </p:nvSpPr>
        <p:spPr>
          <a:xfrm>
            <a:off x="2743200" y="641021"/>
            <a:ext cx="6727595" cy="98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u="sng" dirty="0">
                <a:solidFill>
                  <a:schemeClr val="tx1"/>
                </a:solidFill>
              </a:rPr>
              <a:t>Feedback Section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C4464E-00ED-4D13-A46D-B41DF5B54E4C}"/>
              </a:ext>
            </a:extLst>
          </p:cNvPr>
          <p:cNvSpPr/>
          <p:nvPr/>
        </p:nvSpPr>
        <p:spPr>
          <a:xfrm>
            <a:off x="1736203" y="2323708"/>
            <a:ext cx="6012629" cy="28964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Valuable feedback from users regarding their booking experience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Comments, suggestions, and ratings provided by users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Insights into satisfaction levels and areas for improvement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Crucial for enhancing the booking platform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Ensures a positive user experience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4D47DF-6007-43F3-825D-8B6E6A3C8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180" y="845400"/>
            <a:ext cx="2517154" cy="5593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7419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23E1E4-7CB2-923B-9D41-672CB85E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58" y="798306"/>
            <a:ext cx="7225075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u="sng" kern="1200" cap="all" dirty="0">
                <a:solidFill>
                  <a:schemeClr val="tx2"/>
                </a:solidFill>
                <a:latin typeface="Bahnschrift Light" panose="020B0502040204020203" pitchFamily="34" charset="0"/>
              </a:rPr>
              <a:t>Introduction</a:t>
            </a:r>
            <a:r>
              <a:rPr lang="en-US" b="0" kern="12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	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72603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667A9A-3428-68BE-D555-0DE1859FD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6534" y="2080733"/>
            <a:ext cx="6218218" cy="3716751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app connects you with skilled professionals including electricians, plumbers, carpenters, masons, security guards, maids,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providers, and laborers. Enjoy easy booking, secure payments, and track your service history seamlessly. Provide feedback after each service to help us ensure the highest quality and satisfaction.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HouseHold_Solution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makes home maintenance and improvement simple and hassle-free.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156894-6B30-4858-A2DB-208E4EF50C5A}"/>
              </a:ext>
            </a:extLst>
          </p:cNvPr>
          <p:cNvSpPr/>
          <p:nvPr/>
        </p:nvSpPr>
        <p:spPr>
          <a:xfrm>
            <a:off x="6779609" y="1005840"/>
            <a:ext cx="5297533" cy="522395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2592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510FA1-EAB9-4105-94B0-8C38C89EA095}"/>
              </a:ext>
            </a:extLst>
          </p:cNvPr>
          <p:cNvSpPr/>
          <p:nvPr/>
        </p:nvSpPr>
        <p:spPr>
          <a:xfrm>
            <a:off x="2174449" y="593889"/>
            <a:ext cx="7843101" cy="867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u="sng" dirty="0">
                <a:solidFill>
                  <a:schemeClr val="tx1"/>
                </a:solidFill>
              </a:rPr>
              <a:t>Admin Section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651746-4035-4E4A-8643-5436B975F7F5}"/>
              </a:ext>
            </a:extLst>
          </p:cNvPr>
          <p:cNvSpPr/>
          <p:nvPr/>
        </p:nvSpPr>
        <p:spPr>
          <a:xfrm>
            <a:off x="4722828" y="1461155"/>
            <a:ext cx="6947555" cy="4798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Admins have access to vital functionalities including: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User Information</a:t>
            </a:r>
            <a:r>
              <a:rPr lang="en-US" dirty="0">
                <a:solidFill>
                  <a:schemeClr val="tx1"/>
                </a:solidFill>
              </a:rPr>
              <a:t>: Admins can view comprehensive details about users registered on the platform, facilitating effective communication and assistance.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Booked Services of Users</a:t>
            </a:r>
            <a:r>
              <a:rPr lang="en-US" dirty="0">
                <a:solidFill>
                  <a:schemeClr val="tx1"/>
                </a:solidFill>
              </a:rPr>
              <a:t>: Admins can monitor and manage the services booked by users, ensuring smooth operations and resolving any issues promptly.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Add Worker</a:t>
            </a:r>
            <a:r>
              <a:rPr lang="en-US" dirty="0">
                <a:solidFill>
                  <a:schemeClr val="tx1"/>
                </a:solidFill>
              </a:rPr>
              <a:t>: Admins have the authority to add new workers to the system, enabling workforce expansion and efficient allocation of resources.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Worker Information</a:t>
            </a:r>
            <a:r>
              <a:rPr lang="en-US" dirty="0">
                <a:solidFill>
                  <a:schemeClr val="tx1"/>
                </a:solidFill>
              </a:rPr>
              <a:t>: Admins can access and review pertinent information about workers, such as contact details and service expertise, streamlining coordination and optimizing service delivery.</a:t>
            </a:r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B1F29E-B1BE-481E-84EC-05C0BA07A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29" t="8586" r="3246" b="7894"/>
          <a:stretch/>
        </p:blipFill>
        <p:spPr>
          <a:xfrm>
            <a:off x="429019" y="1027522"/>
            <a:ext cx="4201212" cy="523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66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001C08-ABD0-4609-9598-5AA7195643D1}"/>
              </a:ext>
            </a:extLst>
          </p:cNvPr>
          <p:cNvSpPr/>
          <p:nvPr/>
        </p:nvSpPr>
        <p:spPr>
          <a:xfrm>
            <a:off x="1298294" y="374127"/>
            <a:ext cx="9595412" cy="960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Class Diagram of the Admin Panel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F8A28-8166-4A51-BD4B-1D5069E51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94" y="1140073"/>
            <a:ext cx="9395146" cy="5343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4626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4B162D-1BD7-41E0-844F-F94AE2CE2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64404B-1C0F-4383-8FC3-A3E3264AA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19F5C88-C232-4D01-8DB1-8A0C673DD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82E89-DB15-6D26-7098-DA9792B0B085}"/>
              </a:ext>
            </a:extLst>
          </p:cNvPr>
          <p:cNvSpPr>
            <a:spLocks/>
          </p:cNvSpPr>
          <p:nvPr/>
        </p:nvSpPr>
        <p:spPr>
          <a:xfrm>
            <a:off x="4241830" y="596167"/>
            <a:ext cx="3527402" cy="458231"/>
          </a:xfrm>
          <a:prstGeom prst="rect">
            <a:avLst/>
          </a:prstGeom>
        </p:spPr>
        <p:txBody>
          <a:bodyPr/>
          <a:lstStyle/>
          <a:p>
            <a:pPr defTabSz="443484">
              <a:spcAft>
                <a:spcPts val="600"/>
              </a:spcAft>
            </a:pPr>
            <a:r>
              <a:rPr lang="en-US" sz="2716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 Worker Section</a:t>
            </a:r>
            <a:endParaRPr lang="en-US" sz="2800" b="1" i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C285AF-289A-4983-B3B1-673EA00BB3CF}"/>
              </a:ext>
            </a:extLst>
          </p:cNvPr>
          <p:cNvSpPr/>
          <p:nvPr/>
        </p:nvSpPr>
        <p:spPr>
          <a:xfrm>
            <a:off x="772222" y="1467462"/>
            <a:ext cx="6985516" cy="38668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</a:rPr>
              <a:t>Admins can input the worker's name.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</a:rPr>
              <a:t>Admins can input the worker's contact number.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</a:rPr>
              <a:t>Admins can specify the service the worker will provide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</a:rPr>
              <a:t>Ensures full control over the addition process.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</a:rPr>
              <a:t>Maintains the integrity and accuracy of the worker database.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4ABA90-50D9-4A3A-8FE8-E280A2EFE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232" y="825282"/>
            <a:ext cx="3527402" cy="470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0626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2BAAEF-B56A-4B58-A894-0B7F73EA4176}"/>
              </a:ext>
            </a:extLst>
          </p:cNvPr>
          <p:cNvSpPr/>
          <p:nvPr/>
        </p:nvSpPr>
        <p:spPr>
          <a:xfrm>
            <a:off x="1145893" y="706056"/>
            <a:ext cx="10313043" cy="8796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Design Patten Applied in Add Worker Section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74438-34EE-4AD0-A209-9E327FE40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69" y="1812282"/>
            <a:ext cx="6496050" cy="4552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9EBA4F-0284-4270-B047-6FC50DEF0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853" y="1812282"/>
            <a:ext cx="4547248" cy="4552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5660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54B162D-1BD7-41E0-844F-F94AE2CE2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264404B-1C0F-4383-8FC3-A3E3264AA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19F5C88-C232-4D01-8DB1-8A0C673DD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82E89-DB15-6D26-7098-DA9792B0B085}"/>
              </a:ext>
            </a:extLst>
          </p:cNvPr>
          <p:cNvSpPr>
            <a:spLocks/>
          </p:cNvSpPr>
          <p:nvPr/>
        </p:nvSpPr>
        <p:spPr>
          <a:xfrm>
            <a:off x="741883" y="599724"/>
            <a:ext cx="3527402" cy="458231"/>
          </a:xfrm>
          <a:prstGeom prst="rect">
            <a:avLst/>
          </a:prstGeom>
        </p:spPr>
        <p:txBody>
          <a:bodyPr/>
          <a:lstStyle/>
          <a:p>
            <a:pPr defTabSz="443484">
              <a:spcAft>
                <a:spcPts val="600"/>
              </a:spcAft>
            </a:pPr>
            <a:endParaRPr lang="en-US" sz="2800" b="1" i="1" dirty="0">
              <a:solidFill>
                <a:schemeClr val="tx1"/>
              </a:solidFill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AB4372D-B889-42AB-B041-376EA3A89DF7}"/>
              </a:ext>
            </a:extLst>
          </p:cNvPr>
          <p:cNvSpPr>
            <a:spLocks/>
          </p:cNvSpPr>
          <p:nvPr/>
        </p:nvSpPr>
        <p:spPr>
          <a:xfrm>
            <a:off x="3398660" y="669468"/>
            <a:ext cx="5257526" cy="733348"/>
          </a:xfrm>
          <a:prstGeom prst="rect">
            <a:avLst/>
          </a:prstGeom>
        </p:spPr>
        <p:txBody>
          <a:bodyPr/>
          <a:lstStyle/>
          <a:p>
            <a:pPr defTabSz="443484">
              <a:spcAft>
                <a:spcPts val="600"/>
              </a:spcAft>
            </a:pPr>
            <a:r>
              <a:rPr lang="en-US" sz="3600" dirty="0"/>
              <a:t>Booking Details Overview</a:t>
            </a:r>
            <a:endParaRPr lang="en-US" sz="4800" b="1" i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3EF619-2B4C-4AD6-B886-3D84E787CC94}"/>
              </a:ext>
            </a:extLst>
          </p:cNvPr>
          <p:cNvSpPr/>
          <p:nvPr/>
        </p:nvSpPr>
        <p:spPr>
          <a:xfrm>
            <a:off x="4132160" y="1523645"/>
            <a:ext cx="7190579" cy="4250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00B0F0"/>
                </a:solidFill>
              </a:rPr>
              <a:t>Service Booked</a:t>
            </a:r>
            <a:r>
              <a:rPr lang="en-US" sz="2000" dirty="0">
                <a:solidFill>
                  <a:srgbClr val="00B0F0"/>
                </a:solidFill>
              </a:rPr>
              <a:t>: </a:t>
            </a:r>
            <a:r>
              <a:rPr lang="en-US" sz="2000" dirty="0">
                <a:solidFill>
                  <a:schemeClr val="tx1"/>
                </a:solidFill>
              </a:rPr>
              <a:t>Specifies the type of service that has been booked by the user.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00B0F0"/>
                </a:solidFill>
              </a:rPr>
              <a:t>Location</a:t>
            </a:r>
            <a:r>
              <a:rPr lang="en-US" sz="2000" dirty="0">
                <a:solidFill>
                  <a:schemeClr val="tx1"/>
                </a:solidFill>
              </a:rPr>
              <a:t>: Indicates where the service is booked, providing crucial information for logistics and resource allocation.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00B0F0"/>
                </a:solidFill>
              </a:rPr>
              <a:t>Date and Time</a:t>
            </a:r>
            <a:r>
              <a:rPr lang="en-US" sz="2000" dirty="0">
                <a:solidFill>
                  <a:srgbClr val="00B0F0"/>
                </a:solidFill>
              </a:rPr>
              <a:t>:</a:t>
            </a:r>
            <a:r>
              <a:rPr lang="en-US" sz="2000" dirty="0">
                <a:solidFill>
                  <a:schemeClr val="tx1"/>
                </a:solidFill>
              </a:rPr>
              <a:t> Displays the date and time slot selected for the service booking, aiding in scheduling and coordination.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00B0F0"/>
                </a:solidFill>
              </a:rPr>
              <a:t>Amount</a:t>
            </a:r>
            <a:r>
              <a:rPr lang="en-US" sz="2000" dirty="0">
                <a:solidFill>
                  <a:srgbClr val="00B0F0"/>
                </a:solidFill>
              </a:rPr>
              <a:t>:</a:t>
            </a:r>
            <a:r>
              <a:rPr lang="en-US" sz="2000" dirty="0">
                <a:solidFill>
                  <a:schemeClr val="tx1"/>
                </a:solidFill>
              </a:rPr>
              <a:t> Reflects the cost associated with the booked service, assisting in financial tracking and analysis.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00B0F0"/>
                </a:solidFill>
              </a:rPr>
              <a:t>Payment Method</a:t>
            </a:r>
            <a:r>
              <a:rPr lang="en-US" sz="2000" dirty="0">
                <a:solidFill>
                  <a:srgbClr val="00B0F0"/>
                </a:solidFill>
              </a:rPr>
              <a:t>: </a:t>
            </a:r>
            <a:r>
              <a:rPr lang="en-US" sz="2000" dirty="0">
                <a:solidFill>
                  <a:schemeClr val="tx1"/>
                </a:solidFill>
              </a:rPr>
              <a:t>Specifies the method used for payment, whether it's credit/debit card, cash, or any other payment option available.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38AA44-1105-43FA-AA78-237FCF70B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69" y="1763065"/>
            <a:ext cx="3331869" cy="333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9785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9FF307-2D44-4840-831A-D231C5B340D0}"/>
              </a:ext>
            </a:extLst>
          </p:cNvPr>
          <p:cNvSpPr/>
          <p:nvPr/>
        </p:nvSpPr>
        <p:spPr>
          <a:xfrm>
            <a:off x="1696825" y="703430"/>
            <a:ext cx="9030878" cy="4024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Design Pattern Implemented in Showing Booking Details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3067AC-C319-44B0-B197-6B45CBC4CA87}"/>
              </a:ext>
            </a:extLst>
          </p:cNvPr>
          <p:cNvSpPr/>
          <p:nvPr/>
        </p:nvSpPr>
        <p:spPr>
          <a:xfrm>
            <a:off x="1599414" y="1494258"/>
            <a:ext cx="4496586" cy="4491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C00000"/>
                </a:solidFill>
              </a:rPr>
              <a:t>Observer Pattern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is used, as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ValueEventListener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acts as an observer that listens for changes in the database (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DatabaseReference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 Both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Booking_information_show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Book_services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are observers subscribing to changes in the database.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C00000"/>
                </a:solidFill>
              </a:rPr>
              <a:t>Singleton Pattern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is used for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FirebaseDatabase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ensuring there is only one instance of the database throughout the application.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C00000"/>
                </a:solidFill>
              </a:rPr>
              <a:t>Proxy Pattern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is represented by the relationship between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ValueEventListener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DatabaseReference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where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ValueEventListener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acts as a proxy to the actual database reference, providing a level of indirection and control over access to the database.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4A415C-841A-4CC0-BD96-260E0590E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817" y="1494258"/>
            <a:ext cx="4496586" cy="4682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8319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E94247-5A48-4CD3-B830-DB5A60A5CFED}"/>
              </a:ext>
            </a:extLst>
          </p:cNvPr>
          <p:cNvSpPr/>
          <p:nvPr/>
        </p:nvSpPr>
        <p:spPr>
          <a:xfrm>
            <a:off x="2743200" y="641021"/>
            <a:ext cx="6727595" cy="98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u="sng" dirty="0">
                <a:solidFill>
                  <a:schemeClr val="tx1"/>
                </a:solidFill>
              </a:rPr>
              <a:t>User’s Information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C4464E-00ED-4D13-A46D-B41DF5B54E4C}"/>
              </a:ext>
            </a:extLst>
          </p:cNvPr>
          <p:cNvSpPr/>
          <p:nvPr/>
        </p:nvSpPr>
        <p:spPr>
          <a:xfrm>
            <a:off x="1348033" y="2323707"/>
            <a:ext cx="6400799" cy="30024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</a:rPr>
              <a:t>User Name: The name by which the user is identified.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</a:rPr>
              <a:t>Email: The electronic mail address associated with the user's account.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</a:rPr>
              <a:t>Address: The physical location where the user resides or conducts business.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</a:rPr>
              <a:t>Number: This could refer to a phone number or any other numerical identifier linked to the user's account.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5ED8E5-DC2F-4E95-98D1-EA5DFC80E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463" y="868398"/>
            <a:ext cx="2517154" cy="5593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6039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E94247-5A48-4CD3-B830-DB5A60A5CFED}"/>
              </a:ext>
            </a:extLst>
          </p:cNvPr>
          <p:cNvSpPr/>
          <p:nvPr/>
        </p:nvSpPr>
        <p:spPr>
          <a:xfrm>
            <a:off x="2743200" y="641021"/>
            <a:ext cx="6727595" cy="9898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u="sng" dirty="0">
                <a:solidFill>
                  <a:schemeClr val="tx1"/>
                </a:solidFill>
              </a:rPr>
              <a:t>Worker’s Details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C4464E-00ED-4D13-A46D-B41DF5B54E4C}"/>
              </a:ext>
            </a:extLst>
          </p:cNvPr>
          <p:cNvSpPr/>
          <p:nvPr/>
        </p:nvSpPr>
        <p:spPr>
          <a:xfrm>
            <a:off x="4221868" y="2153157"/>
            <a:ext cx="7013541" cy="30024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User Name</a:t>
            </a:r>
            <a:r>
              <a:rPr lang="en-US" dirty="0">
                <a:solidFill>
                  <a:schemeClr val="tx1"/>
                </a:solidFill>
              </a:rPr>
              <a:t>: The name by which the worker is identified within the system.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Number</a:t>
            </a:r>
            <a:r>
              <a:rPr lang="en-US" dirty="0">
                <a:solidFill>
                  <a:schemeClr val="tx1"/>
                </a:solidFill>
              </a:rPr>
              <a:t>: A unique identifier associated with the worker, such as a phone number or employee ID.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Service</a:t>
            </a:r>
            <a:r>
              <a:rPr lang="en-US" dirty="0">
                <a:solidFill>
                  <a:schemeClr val="tx1"/>
                </a:solidFill>
              </a:rPr>
              <a:t>: Describes the type of service or job role the worker performs.</a:t>
            </a:r>
          </a:p>
          <a:p>
            <a:r>
              <a:rPr lang="en-US" dirty="0">
                <a:solidFill>
                  <a:schemeClr val="tx1"/>
                </a:solidFill>
              </a:rPr>
              <a:t>Additionally, the admin has the authority to </a:t>
            </a:r>
            <a:r>
              <a:rPr lang="en-US" dirty="0">
                <a:solidFill>
                  <a:srgbClr val="FF0000"/>
                </a:solidFill>
              </a:rPr>
              <a:t>delete</a:t>
            </a:r>
            <a:r>
              <a:rPr lang="en-US" dirty="0">
                <a:solidFill>
                  <a:schemeClr val="tx1"/>
                </a:solidFill>
              </a:rPr>
              <a:t> a worker's information from the worker details, presumably removing them from the system or database.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C6759-97F9-4EF9-A0FE-9C97D02E3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60" y="712647"/>
            <a:ext cx="2647557" cy="5883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5003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CC50D6B-32B9-4FB3-A9DD-00CFA5A5E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64" y="1310270"/>
            <a:ext cx="7340472" cy="496798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0F62157-AAF6-4E0E-BE78-CFBE86B78470}"/>
              </a:ext>
            </a:extLst>
          </p:cNvPr>
          <p:cNvSpPr/>
          <p:nvPr/>
        </p:nvSpPr>
        <p:spPr>
          <a:xfrm>
            <a:off x="2516957" y="579748"/>
            <a:ext cx="6796725" cy="509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 </a:t>
            </a:r>
            <a:r>
              <a:rPr lang="en-US" dirty="0" err="1">
                <a:solidFill>
                  <a:schemeClr val="tx1"/>
                </a:solidFill>
              </a:rPr>
              <a:t>Overwiew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BC0DF8-C31A-43F3-A382-851310F4507C}"/>
              </a:ext>
            </a:extLst>
          </p:cNvPr>
          <p:cNvSpPr/>
          <p:nvPr/>
        </p:nvSpPr>
        <p:spPr>
          <a:xfrm>
            <a:off x="8286161" y="1310270"/>
            <a:ext cx="3459637" cy="496798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Users can register for a new account.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Users can log into the system with their credentials.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The system displays the home page after a successful login.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Users can browse and request available services.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The system facilitates secure payment processing for services.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Users can submit feedback on the services they used.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The system provides access to the user's service history.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Users can view their personal profile information.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Users can update their profile information.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The system allows users to log out securely.</a:t>
            </a:r>
          </a:p>
        </p:txBody>
      </p:sp>
    </p:spTree>
    <p:extLst>
      <p:ext uri="{BB962C8B-B14F-4D97-AF65-F5344CB8AC3E}">
        <p14:creationId xmlns:p14="http://schemas.microsoft.com/office/powerpoint/2010/main" val="270111509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6324BD-0533-49DD-804E-AD19B103E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451" y="1259948"/>
            <a:ext cx="7319103" cy="4952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37FE33-D8FC-42E3-A195-BC604C113910}"/>
              </a:ext>
            </a:extLst>
          </p:cNvPr>
          <p:cNvSpPr/>
          <p:nvPr/>
        </p:nvSpPr>
        <p:spPr>
          <a:xfrm>
            <a:off x="3855563" y="608028"/>
            <a:ext cx="4854804" cy="518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Admin Section Overview of the App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E856EB-0B2F-4C8F-80B6-49A9CF3549BC}"/>
              </a:ext>
            </a:extLst>
          </p:cNvPr>
          <p:cNvSpPr/>
          <p:nvPr/>
        </p:nvSpPr>
        <p:spPr>
          <a:xfrm>
            <a:off x="604886" y="1259948"/>
            <a:ext cx="3641889" cy="44918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Admin logs into the system.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Successful login directs admin to the Admin Home page.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Admin requests to view user information.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System displays the requested user information.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Admin returns to the Admin Home page.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Admin requests to manage workers.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System displays the worker management page.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Admin adds a new worker.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Admin deletes an existing worker.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</a:rPr>
              <a:t>Admin requests to view and manage booking details.</a:t>
            </a:r>
          </a:p>
        </p:txBody>
      </p:sp>
    </p:spTree>
    <p:extLst>
      <p:ext uri="{BB962C8B-B14F-4D97-AF65-F5344CB8AC3E}">
        <p14:creationId xmlns:p14="http://schemas.microsoft.com/office/powerpoint/2010/main" val="400985380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DCC9BF-AAA0-44B9-80EE-CC9704B6F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27" t="252" r="35383" b="-252"/>
          <a:stretch/>
        </p:blipFill>
        <p:spPr>
          <a:xfrm>
            <a:off x="4238017" y="1389944"/>
            <a:ext cx="3715966" cy="529653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6C17F08-4D58-41DB-90B9-ABD0B0938C9C}"/>
              </a:ext>
            </a:extLst>
          </p:cNvPr>
          <p:cNvSpPr/>
          <p:nvPr/>
        </p:nvSpPr>
        <p:spPr>
          <a:xfrm>
            <a:off x="4238017" y="719847"/>
            <a:ext cx="3657600" cy="4572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Key Functionalities </a:t>
            </a:r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ADDD36D8-DED4-4227-9133-73A04A592CC4}"/>
              </a:ext>
            </a:extLst>
          </p:cNvPr>
          <p:cNvSpPr/>
          <p:nvPr/>
        </p:nvSpPr>
        <p:spPr>
          <a:xfrm>
            <a:off x="431260" y="1177047"/>
            <a:ext cx="3657600" cy="2251953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DB3335-81FC-44B0-A924-D056077DBEAD}"/>
              </a:ext>
            </a:extLst>
          </p:cNvPr>
          <p:cNvSpPr/>
          <p:nvPr/>
        </p:nvSpPr>
        <p:spPr>
          <a:xfrm>
            <a:off x="3035030" y="1719365"/>
            <a:ext cx="1024647" cy="100194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F921EF-AB75-4E69-B33F-751EFB5B9095}"/>
              </a:ext>
            </a:extLst>
          </p:cNvPr>
          <p:cNvSpPr/>
          <p:nvPr/>
        </p:nvSpPr>
        <p:spPr>
          <a:xfrm>
            <a:off x="535021" y="1389944"/>
            <a:ext cx="2694562" cy="1917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Services</a:t>
            </a:r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Electrician, Plumber, Carpenter, Mason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Security Guard, Maid, </a:t>
            </a:r>
            <a:r>
              <a:rPr lang="en-US" dirty="0" err="1">
                <a:solidFill>
                  <a:schemeClr val="tx1"/>
                </a:solidFill>
              </a:rPr>
              <a:t>WiFi</a:t>
            </a:r>
            <a:r>
              <a:rPr lang="en-US" dirty="0">
                <a:solidFill>
                  <a:schemeClr val="tx1"/>
                </a:solidFill>
              </a:rPr>
              <a:t> Provider, Laborer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: Diagonal Corners Rounded 22">
            <a:extLst>
              <a:ext uri="{FF2B5EF4-FFF2-40B4-BE49-F238E27FC236}">
                <a16:creationId xmlns:a16="http://schemas.microsoft.com/office/drawing/2014/main" id="{63E01FBA-3020-47DF-BEC7-B41843F3E3FD}"/>
              </a:ext>
            </a:extLst>
          </p:cNvPr>
          <p:cNvSpPr/>
          <p:nvPr/>
        </p:nvSpPr>
        <p:spPr>
          <a:xfrm>
            <a:off x="8229600" y="1177047"/>
            <a:ext cx="3657600" cy="2251953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23C442-33F5-4DB5-8386-670A452CD9D0}"/>
              </a:ext>
            </a:extLst>
          </p:cNvPr>
          <p:cNvSpPr/>
          <p:nvPr/>
        </p:nvSpPr>
        <p:spPr>
          <a:xfrm>
            <a:off x="8291208" y="1654918"/>
            <a:ext cx="1313234" cy="1296209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8692EB-69BB-48AE-800F-04F07A7AAFE7}"/>
              </a:ext>
            </a:extLst>
          </p:cNvPr>
          <p:cNvSpPr/>
          <p:nvPr/>
        </p:nvSpPr>
        <p:spPr>
          <a:xfrm>
            <a:off x="9594715" y="1389944"/>
            <a:ext cx="2568102" cy="1917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Booking</a:t>
            </a:r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Easy booking with time and address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Secure payment options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: Diagonal Corners Rounded 26">
            <a:extLst>
              <a:ext uri="{FF2B5EF4-FFF2-40B4-BE49-F238E27FC236}">
                <a16:creationId xmlns:a16="http://schemas.microsoft.com/office/drawing/2014/main" id="{D5596966-3EE4-44E5-8D1F-2901C0D30631}"/>
              </a:ext>
            </a:extLst>
          </p:cNvPr>
          <p:cNvSpPr/>
          <p:nvPr/>
        </p:nvSpPr>
        <p:spPr>
          <a:xfrm>
            <a:off x="402077" y="3971318"/>
            <a:ext cx="3657600" cy="2251953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F98168-92D7-43BB-B892-F8A17C824733}"/>
              </a:ext>
            </a:extLst>
          </p:cNvPr>
          <p:cNvSpPr/>
          <p:nvPr/>
        </p:nvSpPr>
        <p:spPr>
          <a:xfrm>
            <a:off x="2992876" y="4679004"/>
            <a:ext cx="1024647" cy="1001949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AA4C4A-F7DD-451D-A4AB-A45D1707F907}"/>
              </a:ext>
            </a:extLst>
          </p:cNvPr>
          <p:cNvSpPr/>
          <p:nvPr/>
        </p:nvSpPr>
        <p:spPr>
          <a:xfrm>
            <a:off x="528537" y="4138564"/>
            <a:ext cx="2798323" cy="1917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History</a:t>
            </a:r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Track previous bookings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View detailed records with dates, provider details, and costs</a:t>
            </a:r>
          </a:p>
        </p:txBody>
      </p:sp>
      <p:sp>
        <p:nvSpPr>
          <p:cNvPr id="30" name="Rectangle: Diagonal Corners Rounded 29">
            <a:extLst>
              <a:ext uri="{FF2B5EF4-FFF2-40B4-BE49-F238E27FC236}">
                <a16:creationId xmlns:a16="http://schemas.microsoft.com/office/drawing/2014/main" id="{BA60E04B-9203-43F8-92B3-885FC51B1875}"/>
              </a:ext>
            </a:extLst>
          </p:cNvPr>
          <p:cNvSpPr/>
          <p:nvPr/>
        </p:nvSpPr>
        <p:spPr>
          <a:xfrm>
            <a:off x="8229600" y="3971318"/>
            <a:ext cx="3657600" cy="2251953"/>
          </a:xfrm>
          <a:prstGeom prst="round2Diag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487313-05EC-41B6-BFF4-F49A2790AD74}"/>
              </a:ext>
            </a:extLst>
          </p:cNvPr>
          <p:cNvSpPr/>
          <p:nvPr/>
        </p:nvSpPr>
        <p:spPr>
          <a:xfrm>
            <a:off x="8143673" y="4554977"/>
            <a:ext cx="1313234" cy="1296209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6BB230-1520-472B-BBB6-AD8E7AB33EDA}"/>
              </a:ext>
            </a:extLst>
          </p:cNvPr>
          <p:cNvSpPr/>
          <p:nvPr/>
        </p:nvSpPr>
        <p:spPr>
          <a:xfrm>
            <a:off x="9319098" y="4138564"/>
            <a:ext cx="2568102" cy="1917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Feedback</a:t>
            </a:r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Provide service feedback for quality improvement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Share your experience to help others make informed choices</a:t>
            </a:r>
          </a:p>
        </p:txBody>
      </p:sp>
    </p:spTree>
    <p:extLst>
      <p:ext uri="{BB962C8B-B14F-4D97-AF65-F5344CB8AC3E}">
        <p14:creationId xmlns:p14="http://schemas.microsoft.com/office/powerpoint/2010/main" val="369582008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4EC68F-7787-1A8A-2CDA-45C2A7790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C8D5B4-1BDD-90C8-9F11-8A6E96B2E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5D40D-3ED4-25EB-2FC0-C1BEBAE5C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4CCE87-5C64-F5A2-FDAE-51A100E7F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187A69-DBA1-717F-E4FA-AC1410DE3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7A81F8-CAFB-C5D3-C07F-3FFF4FA81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829FE-75ED-962B-8914-A3D4DFD32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A38129-D5D7-1F1A-7F1B-453D65DB2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8A6DF4BA-124D-D4C5-A418-6E3D80A884EE}"/>
              </a:ext>
            </a:extLst>
          </p:cNvPr>
          <p:cNvSpPr>
            <a:spLocks/>
          </p:cNvSpPr>
          <p:nvPr/>
        </p:nvSpPr>
        <p:spPr>
          <a:xfrm>
            <a:off x="741883" y="599724"/>
            <a:ext cx="4301172" cy="458231"/>
          </a:xfrm>
          <a:prstGeom prst="rect">
            <a:avLst/>
          </a:prstGeom>
        </p:spPr>
        <p:txBody>
          <a:bodyPr/>
          <a:lstStyle/>
          <a:p>
            <a:pPr defTabSz="443484">
              <a:spcAft>
                <a:spcPts val="600"/>
              </a:spcAft>
            </a:pPr>
            <a:r>
              <a:rPr lang="en-US" sz="2800" b="1" i="1" dirty="0">
                <a:solidFill>
                  <a:schemeClr val="tx1"/>
                </a:solidFill>
              </a:rPr>
              <a:t>Testing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D20A5D-82B9-3901-D86B-F9276648B366}"/>
              </a:ext>
            </a:extLst>
          </p:cNvPr>
          <p:cNvSpPr txBox="1"/>
          <p:nvPr/>
        </p:nvSpPr>
        <p:spPr>
          <a:xfrm>
            <a:off x="741883" y="1369227"/>
            <a:ext cx="74129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Unit Test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Söhne"/>
              </a:rPr>
              <a:t>UI Test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Integration Test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Continuous Integration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Söhne"/>
              </a:rPr>
              <a:t>Javadoc</a:t>
            </a:r>
          </a:p>
          <a:p>
            <a:pPr algn="l"/>
            <a:endParaRPr lang="en-US" b="0" i="0" dirty="0">
              <a:effectLst/>
              <a:latin typeface="Söhn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F6C659-033F-40AF-9DF2-EB61331DB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302" y="1005840"/>
            <a:ext cx="3324218" cy="480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174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CCDCBC-CAA4-46CE-B716-D4C230BCFD37}"/>
              </a:ext>
            </a:extLst>
          </p:cNvPr>
          <p:cNvSpPr/>
          <p:nvPr/>
        </p:nvSpPr>
        <p:spPr>
          <a:xfrm>
            <a:off x="4284562" y="1551008"/>
            <a:ext cx="3622876" cy="4745620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773C13-7C31-46D8-9068-DAA1D51F4914}"/>
              </a:ext>
            </a:extLst>
          </p:cNvPr>
          <p:cNvSpPr/>
          <p:nvPr/>
        </p:nvSpPr>
        <p:spPr>
          <a:xfrm>
            <a:off x="8117711" y="1551006"/>
            <a:ext cx="3622876" cy="47456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98E13C-65CF-4021-BA62-1E9F49FB7E70}"/>
              </a:ext>
            </a:extLst>
          </p:cNvPr>
          <p:cNvSpPr/>
          <p:nvPr/>
        </p:nvSpPr>
        <p:spPr>
          <a:xfrm>
            <a:off x="1076446" y="561372"/>
            <a:ext cx="10266744" cy="61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Presented By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8E32BA-CA87-4061-9BE1-109243068F7C}"/>
              </a:ext>
            </a:extLst>
          </p:cNvPr>
          <p:cNvSpPr/>
          <p:nvPr/>
        </p:nvSpPr>
        <p:spPr>
          <a:xfrm>
            <a:off x="842616" y="1899920"/>
            <a:ext cx="2737452" cy="2652532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C26E940-50E4-4699-9419-8EBEA8A82DB5}"/>
              </a:ext>
            </a:extLst>
          </p:cNvPr>
          <p:cNvSpPr/>
          <p:nvPr/>
        </p:nvSpPr>
        <p:spPr>
          <a:xfrm>
            <a:off x="409565" y="1551006"/>
            <a:ext cx="3622876" cy="47456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E333C32-956D-4DDD-8E74-BAF033338544}"/>
              </a:ext>
            </a:extLst>
          </p:cNvPr>
          <p:cNvSpPr/>
          <p:nvPr/>
        </p:nvSpPr>
        <p:spPr>
          <a:xfrm>
            <a:off x="589388" y="4795519"/>
            <a:ext cx="3068320" cy="10566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Tirtho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Mondal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Roll: 2007117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888E2C9-EA0C-463B-8DBE-F2D5627B29AE}"/>
              </a:ext>
            </a:extLst>
          </p:cNvPr>
          <p:cNvSpPr/>
          <p:nvPr/>
        </p:nvSpPr>
        <p:spPr>
          <a:xfrm>
            <a:off x="4773696" y="1899920"/>
            <a:ext cx="2737452" cy="2652532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3EC1FC-E05A-4C78-B437-6C47387BCA28}"/>
              </a:ext>
            </a:extLst>
          </p:cNvPr>
          <p:cNvSpPr/>
          <p:nvPr/>
        </p:nvSpPr>
        <p:spPr>
          <a:xfrm>
            <a:off x="4520468" y="4795519"/>
            <a:ext cx="3068320" cy="10566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Marufa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Akter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Meem</a:t>
            </a:r>
            <a:endParaRPr 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dirty="0">
                <a:solidFill>
                  <a:srgbClr val="0070C0"/>
                </a:solidFill>
              </a:rPr>
              <a:t>Roll: 2007105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39F4CD6-0C2E-4278-BC8C-58943B3BE37C}"/>
              </a:ext>
            </a:extLst>
          </p:cNvPr>
          <p:cNvSpPr/>
          <p:nvPr/>
        </p:nvSpPr>
        <p:spPr>
          <a:xfrm>
            <a:off x="8605738" y="1899920"/>
            <a:ext cx="2737452" cy="2652532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8D92022-3A78-4356-874D-23223FC06F66}"/>
              </a:ext>
            </a:extLst>
          </p:cNvPr>
          <p:cNvSpPr/>
          <p:nvPr/>
        </p:nvSpPr>
        <p:spPr>
          <a:xfrm>
            <a:off x="8352510" y="4795519"/>
            <a:ext cx="3068320" cy="10566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Azhar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Uddin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Roll: 2007112</a:t>
            </a:r>
          </a:p>
        </p:txBody>
      </p:sp>
    </p:spTree>
    <p:extLst>
      <p:ext uri="{BB962C8B-B14F-4D97-AF65-F5344CB8AC3E}">
        <p14:creationId xmlns:p14="http://schemas.microsoft.com/office/powerpoint/2010/main" val="3081478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1DBC05E-9BDB-7201-CD9B-7299987AC618}"/>
              </a:ext>
            </a:extLst>
          </p:cNvPr>
          <p:cNvSpPr txBox="1">
            <a:spLocks/>
          </p:cNvSpPr>
          <p:nvPr/>
        </p:nvSpPr>
        <p:spPr>
          <a:xfrm>
            <a:off x="4144833" y="499506"/>
            <a:ext cx="3542145" cy="604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App Preview: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AA7E57-FD93-407E-AA4D-FE75F371F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774" y="1178350"/>
            <a:ext cx="2468880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BC5911-2E6B-49E3-9A48-0CE011BE6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5" y="1178350"/>
            <a:ext cx="2468880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03192B-F787-44F3-B0B3-536EC48F7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569" y="1178350"/>
            <a:ext cx="2468880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22FC98-690B-42FE-ADF9-A9C7335FB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953" y="1178350"/>
            <a:ext cx="2468880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5137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1DBC05E-9BDB-7201-CD9B-7299987AC618}"/>
              </a:ext>
            </a:extLst>
          </p:cNvPr>
          <p:cNvSpPr txBox="1">
            <a:spLocks/>
          </p:cNvSpPr>
          <p:nvPr/>
        </p:nvSpPr>
        <p:spPr>
          <a:xfrm>
            <a:off x="4144833" y="499506"/>
            <a:ext cx="3542145" cy="604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App Preview: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DF0E3-BD11-4455-94C8-7293E41B0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2287" y="1103524"/>
            <a:ext cx="2468880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3E6DD7-5C66-4DF6-9952-26589950E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31" y="1103524"/>
            <a:ext cx="2468881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01BE35-55CD-46B1-8F3E-F35CA0993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025" y="1103524"/>
            <a:ext cx="2468880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7EC1BE-D921-4892-83C9-22D6EA945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538" y="1103524"/>
            <a:ext cx="2468880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1914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1DBC05E-9BDB-7201-CD9B-7299987AC618}"/>
              </a:ext>
            </a:extLst>
          </p:cNvPr>
          <p:cNvSpPr txBox="1">
            <a:spLocks/>
          </p:cNvSpPr>
          <p:nvPr/>
        </p:nvSpPr>
        <p:spPr>
          <a:xfrm>
            <a:off x="4144833" y="499506"/>
            <a:ext cx="3542145" cy="604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App Preview: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AD312-6596-49D7-9F4A-FD703D82C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354" y="1103524"/>
            <a:ext cx="2468880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76FE77-0DB9-4E04-B59E-BE0FEE7CC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13" y="1103524"/>
            <a:ext cx="2468880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A137B7-079E-43C7-A440-BCFE1B805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095" y="1103524"/>
            <a:ext cx="2468880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6C21D1-D79A-4A61-8055-5EB2E3A59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836" y="1103524"/>
            <a:ext cx="2468880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9126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1DBC05E-9BDB-7201-CD9B-7299987AC618}"/>
              </a:ext>
            </a:extLst>
          </p:cNvPr>
          <p:cNvSpPr txBox="1">
            <a:spLocks/>
          </p:cNvSpPr>
          <p:nvPr/>
        </p:nvSpPr>
        <p:spPr>
          <a:xfrm>
            <a:off x="4144833" y="499506"/>
            <a:ext cx="3542145" cy="604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App Preview: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39A00E-3269-4FA9-9359-E7FFAF550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49" y="1103524"/>
            <a:ext cx="2468880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B278F4-67D9-4F93-A12C-AEEC95D4D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025" y="1103524"/>
            <a:ext cx="2468880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483606-545B-464A-9C81-CF111BD50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368" y="1103524"/>
            <a:ext cx="2468880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0D5A46-E6CB-428E-86C2-43E07DB7B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8134" y="1103524"/>
            <a:ext cx="2468880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817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1DBC05E-9BDB-7201-CD9B-7299987AC618}"/>
              </a:ext>
            </a:extLst>
          </p:cNvPr>
          <p:cNvSpPr txBox="1">
            <a:spLocks/>
          </p:cNvSpPr>
          <p:nvPr/>
        </p:nvSpPr>
        <p:spPr>
          <a:xfrm>
            <a:off x="4144833" y="499506"/>
            <a:ext cx="3542145" cy="6040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u="sng" dirty="0"/>
              <a:t>App Preview: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01BB1-262D-4CEE-9538-46DE45A5C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276" y="1103524"/>
            <a:ext cx="2468880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CD31C6-63F6-4ABB-9F4C-5E58F4042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13" y="1103524"/>
            <a:ext cx="2468880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F728BD-0746-4A42-A23E-E1B37A240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438" y="1103524"/>
            <a:ext cx="2468880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BE92E2-2E76-4269-9CD6-5ECF470FE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857" y="1103524"/>
            <a:ext cx="2468880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1084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347458-64FA-4DE2-9BE8-19E609EAE0E0}"/>
              </a:ext>
            </a:extLst>
          </p:cNvPr>
          <p:cNvSpPr/>
          <p:nvPr/>
        </p:nvSpPr>
        <p:spPr>
          <a:xfrm>
            <a:off x="1212915" y="565609"/>
            <a:ext cx="9766169" cy="641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User case diagram of our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2C42D-AE80-4132-9086-BAB92F96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365" y="1206631"/>
            <a:ext cx="4363039" cy="533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7046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00B2AC-C335-4100-B8B3-2D9F49A72906}">
  <ds:schemaRefs>
    <ds:schemaRef ds:uri="http://www.w3.org/XML/1998/namespace"/>
    <ds:schemaRef ds:uri="http://schemas.microsoft.com/sharepoint/v3"/>
    <ds:schemaRef ds:uri="16c05727-aa75-4e4a-9b5f-8a80a1165891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230e9df3-be65-4c73-a93b-d1236ebd677e"/>
    <ds:schemaRef ds:uri="71af3243-3dd4-4a8d-8c0d-dd76da1f02a5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1495</TotalTime>
  <Words>1451</Words>
  <Application>Microsoft Office PowerPoint</Application>
  <PresentationFormat>Widescreen</PresentationFormat>
  <Paragraphs>167</Paragraphs>
  <Slides>31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Arial</vt:lpstr>
      <vt:lpstr>Arial Black</vt:lpstr>
      <vt:lpstr>Bahnschrift Light</vt:lpstr>
      <vt:lpstr>Bahnschrift SemiBold</vt:lpstr>
      <vt:lpstr>Calibri</vt:lpstr>
      <vt:lpstr>Courier New</vt:lpstr>
      <vt:lpstr>Gill Sans MT</vt:lpstr>
      <vt:lpstr>Mongolian Baiti</vt:lpstr>
      <vt:lpstr>Söhne</vt:lpstr>
      <vt:lpstr>Times New Roman</vt:lpstr>
      <vt:lpstr>Wingdings</vt:lpstr>
      <vt:lpstr>Wingdings 2</vt:lpstr>
      <vt:lpstr>DividendVTI</vt:lpstr>
      <vt:lpstr>PowerPoint Presentation</vt:lpstr>
      <vt:lpstr>Introduction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Hasibul Hasan</dc:creator>
  <cp:lastModifiedBy>Tirtho Mondal</cp:lastModifiedBy>
  <cp:revision>61</cp:revision>
  <dcterms:created xsi:type="dcterms:W3CDTF">2024-05-22T06:19:53Z</dcterms:created>
  <dcterms:modified xsi:type="dcterms:W3CDTF">2024-05-29T07:52:06Z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